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5.xml" ContentType="application/vnd.openxmlformats-officedocument.themeOverr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</p:sldMasterIdLst>
  <p:sldIdLst>
    <p:sldId id="256" r:id="rId3"/>
    <p:sldId id="257" r:id="rId4"/>
    <p:sldId id="258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0" r:id="rId14"/>
    <p:sldId id="267" r:id="rId15"/>
    <p:sldId id="269" r:id="rId16"/>
    <p:sldId id="266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3399"/>
    <a:srgbClr val="FFCC00"/>
    <a:srgbClr val="CC9900"/>
    <a:srgbClr val="000000"/>
    <a:srgbClr val="81AB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088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9459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grpSp>
          <p:nvGrpSpPr>
            <p:cNvPr id="19460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9461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2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3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4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5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6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7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8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69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0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1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9472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9473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4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5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6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7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8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79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0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1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2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3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4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5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6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7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8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89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0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9491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949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49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0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950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95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5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195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95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95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95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95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</p:grpSp>
      <p:sp>
        <p:nvSpPr>
          <p:cNvPr id="1952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52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524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525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526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F98E8FE-B203-4F5E-B74A-6D3AF67BC5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E96AF-0013-468F-86A1-99ADF5FFFB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64264-269D-463E-8851-9D08F66B72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C2A21-FF52-4089-B880-5D87A546B9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9C6E5-9BAC-4DEA-9F96-07854BCD91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33C27-A805-49BD-B3B3-B390BCA13F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4D110-4CDB-4F7F-A1DB-ED38E7B88F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50DF1-599A-472D-B59B-5FDAE969A1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1A5C6-A35C-4191-9C29-83FA81E805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5E592-0F85-444A-A7A9-CD9930B0EE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8EE09-47D8-44B7-AC8A-4FC513BF7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27B5B-35E5-49A0-8840-A9217A2809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CCFA2-D64E-40DC-9DCB-79B64E7F23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BAC13-F686-429E-8420-5A82038A4E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D66D5-8757-476F-AE9A-09D75DC3AB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0903B-AD0E-48A6-A8A8-2DF24B628A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B4182-28B5-4C8C-B553-1E77E972DE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D22F8-C8C3-464C-9C37-330D31DEEC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C9C24-3FDF-451C-B794-51D300407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8BA64-44EE-41B2-AA1E-3206464CFD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59FF5-C5EB-4977-AF9A-19F6D2F3D6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920ED-5873-4EE1-953D-FFCDACBD2D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grpSp>
          <p:nvGrpSpPr>
            <p:cNvPr id="18437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843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3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4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844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845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5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2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3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67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8468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846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6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7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8486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8487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8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89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90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91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92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493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18494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49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849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849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8498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hr-HR"/>
                </a:p>
              </p:txBody>
            </p:sp>
          </p:grpSp>
        </p:grpSp>
      </p:grpSp>
      <p:sp>
        <p:nvSpPr>
          <p:cNvPr id="1849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50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50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850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850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8D19BC7E-78F2-451F-B904-9011CB05E70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5E7BB5D9-9810-428C-8015-18DA545059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spd="med">
    <p:zo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696200" cy="746125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hr-HR" sz="6600" b="1">
                <a:solidFill>
                  <a:srgbClr val="81ABFF"/>
                </a:solidFill>
              </a:rPr>
              <a:t>MAJKA </a:t>
            </a:r>
            <a:r>
              <a:rPr lang="en-US" sz="6600" b="1">
                <a:solidFill>
                  <a:srgbClr val="81ABFF"/>
                </a:solidFill>
              </a:rPr>
              <a:t> TERE</a:t>
            </a:r>
            <a:r>
              <a:rPr lang="hr-HR" sz="6600" b="1">
                <a:solidFill>
                  <a:srgbClr val="81ABFF"/>
                </a:solidFill>
              </a:rPr>
              <a:t>Z</a:t>
            </a:r>
            <a:r>
              <a:rPr lang="en-US" sz="6600" b="1">
                <a:solidFill>
                  <a:srgbClr val="81ABFF"/>
                </a:solidFill>
              </a:rPr>
              <a:t>A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343400" y="1828800"/>
            <a:ext cx="411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2400" b="1">
                <a:solidFill>
                  <a:srgbClr val="CC9900"/>
                </a:solidFill>
              </a:rPr>
              <a:t>NJENIM VLASTITIM RIJEČIMA</a:t>
            </a:r>
            <a:endParaRPr lang="en-US" sz="2400" b="1">
              <a:solidFill>
                <a:srgbClr val="CC9900"/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343400" y="3048000"/>
            <a:ext cx="4724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eaLnBrk="1" hangingPunct="1"/>
            <a:r>
              <a:rPr lang="en-US" sz="4000">
                <a:solidFill>
                  <a:schemeClr val="tx2"/>
                </a:solidFill>
              </a:rPr>
              <a:t>“</a:t>
            </a:r>
            <a:r>
              <a:rPr lang="hr-HR" sz="4000">
                <a:solidFill>
                  <a:schemeClr val="tx2"/>
                </a:solidFill>
              </a:rPr>
              <a:t>Ne čekajte vođe; učinite to sami, čovjek čovjeku</a:t>
            </a:r>
            <a:r>
              <a:rPr lang="en-US" sz="4000">
                <a:solidFill>
                  <a:schemeClr val="tx2"/>
                </a:solidFill>
              </a:rPr>
              <a:t>.” </a:t>
            </a:r>
          </a:p>
        </p:txBody>
      </p:sp>
      <p:pic>
        <p:nvPicPr>
          <p:cNvPr id="2064" name="Picture 12" descr="npo000001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>
            <a:off x="0" y="2133600"/>
            <a:ext cx="3835400" cy="472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4532313" y="5624513"/>
            <a:ext cx="400208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es-ES" b="1"/>
              <a:t>M</a:t>
            </a:r>
            <a:r>
              <a:rPr lang="hr-HR" b="1"/>
              <a:t>ajka Tereza naučila nas je svojim vlastitim primjerom što uistinu znači “živjeti” evanđelje</a:t>
            </a:r>
            <a:r>
              <a:rPr lang="es-ES" b="1"/>
              <a:t>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3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1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1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4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0" decel="100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3" grpId="0"/>
      <p:bldP spid="2054" grpId="0"/>
      <p:bldP spid="206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04800" y="990600"/>
            <a:ext cx="6400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“B</a:t>
            </a:r>
            <a:r>
              <a:rPr lang="hr-HR" sz="2800"/>
              <a:t>udite vjerni u malim stvarima jer u njima leži vaša snaga.</a:t>
            </a:r>
            <a:r>
              <a:rPr lang="en-US" sz="2800"/>
              <a:t>” </a:t>
            </a:r>
            <a:br>
              <a:rPr lang="en-US" sz="2800"/>
            </a:br>
            <a:endParaRPr lang="en-US" sz="2800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04800" y="2071688"/>
            <a:ext cx="670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</a:t>
            </a:r>
            <a:r>
              <a:rPr lang="hr-HR" sz="2800"/>
              <a:t>Svatko od njih je prerušeni Isus</a:t>
            </a:r>
            <a:r>
              <a:rPr lang="en-US" sz="2800"/>
              <a:t>.”</a:t>
            </a:r>
            <a:r>
              <a:rPr lang="en-US"/>
              <a:t> 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04800" y="2817813"/>
            <a:ext cx="8534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</a:t>
            </a:r>
            <a:r>
              <a:rPr lang="hr-HR" sz="2800"/>
              <a:t>Ja sam mala olovka u ruci Boga koji piše ljubavno pismo svijetu.</a:t>
            </a:r>
            <a:r>
              <a:rPr lang="en-US" sz="2800"/>
              <a:t>”</a:t>
            </a:r>
            <a:r>
              <a:rPr lang="en-US"/>
              <a:t> </a:t>
            </a:r>
            <a:br>
              <a:rPr lang="en-US"/>
            </a:br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90800" y="4037013"/>
            <a:ext cx="5867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</a:t>
            </a:r>
            <a:r>
              <a:rPr lang="hr-HR" sz="2800"/>
              <a:t>Ja ne molim za uspjeh, molim samo za vjernost.</a:t>
            </a:r>
            <a:r>
              <a:rPr lang="en-US" sz="2800"/>
              <a:t>” </a:t>
            </a:r>
            <a:br>
              <a:rPr lang="en-US" sz="2800"/>
            </a:br>
            <a:endParaRPr lang="en-US" sz="2800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667000" y="5133975"/>
            <a:ext cx="6324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</a:t>
            </a:r>
            <a:r>
              <a:rPr lang="hr-HR" sz="2800"/>
              <a:t>Znam da mi Bog neće povjeriti ništa što ne mogu izvršiti. Kad bar On ne bi imao toliko povjerenja u mene</a:t>
            </a:r>
            <a:r>
              <a:rPr lang="en-US" sz="2800"/>
              <a:t>.” </a:t>
            </a:r>
            <a:br>
              <a:rPr lang="en-US" sz="2800"/>
            </a:br>
            <a:endParaRPr lang="en-US" sz="2800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09600" y="152400"/>
            <a:ext cx="601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CC9900"/>
                </a:solidFill>
              </a:rPr>
              <a:t>O</a:t>
            </a:r>
            <a:r>
              <a:rPr lang="hr-HR" sz="4400" b="1">
                <a:solidFill>
                  <a:srgbClr val="CC9900"/>
                </a:solidFill>
              </a:rPr>
              <a:t> SLUŽENJU BOGU</a:t>
            </a:r>
            <a:endParaRPr lang="en-US" sz="4400" b="1">
              <a:solidFill>
                <a:srgbClr val="CC9900"/>
              </a:solidFill>
            </a:endParaRPr>
          </a:p>
        </p:txBody>
      </p:sp>
      <p:pic>
        <p:nvPicPr>
          <p:cNvPr id="21518" name="Picture 11" descr="npo00001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94563" y="457200"/>
            <a:ext cx="1425575" cy="19812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1ABFF">
                <a:alpha val="50000"/>
              </a:srgbClr>
            </a:outerShdw>
          </a:effectLst>
        </p:spPr>
      </p:pic>
      <p:pic>
        <p:nvPicPr>
          <p:cNvPr id="21520" name="Picture 13" descr="npo00001d"/>
          <p:cNvPicPr>
            <a:picLocks noChangeAspect="1" noChangeArrowheads="1"/>
          </p:cNvPicPr>
          <p:nvPr/>
        </p:nvPicPr>
        <p:blipFill>
          <a:blip r:embed="rId4">
            <a:lum contrast="30000"/>
          </a:blip>
          <a:srcRect/>
          <a:stretch>
            <a:fillRect/>
          </a:stretch>
        </p:blipFill>
        <p:spPr bwMode="auto">
          <a:xfrm>
            <a:off x="428625" y="4191000"/>
            <a:ext cx="1666875" cy="22098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1ABFF">
                <a:alpha val="50000"/>
              </a:srgb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/>
      <p:bldP spid="21510" grpId="0"/>
      <p:bldP spid="21511" grpId="0"/>
      <p:bldP spid="21512" grpId="0"/>
      <p:bldP spid="215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28600" y="5410200"/>
            <a:ext cx="8382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“</a:t>
            </a:r>
            <a:r>
              <a:rPr lang="hr-HR" sz="3200">
                <a:solidFill>
                  <a:schemeClr val="tx2"/>
                </a:solidFill>
              </a:rPr>
              <a:t>U ovom životu mi ne možemo činiti velike stvari.</a:t>
            </a:r>
            <a:r>
              <a:rPr lang="en-US" sz="3200">
                <a:solidFill>
                  <a:schemeClr val="tx2"/>
                </a:solidFill>
              </a:rPr>
              <a:t> </a:t>
            </a:r>
            <a:r>
              <a:rPr lang="hr-HR" sz="3200">
                <a:solidFill>
                  <a:schemeClr val="tx2"/>
                </a:solidFill>
              </a:rPr>
              <a:t>Možemo samo činiti male stvari sa velikom ljubavlju.</a:t>
            </a:r>
            <a:r>
              <a:rPr lang="en-US" sz="3200">
                <a:solidFill>
                  <a:schemeClr val="tx2"/>
                </a:solidFill>
              </a:rPr>
              <a:t>”</a:t>
            </a:r>
            <a:r>
              <a:rPr lang="en-US" sz="3600"/>
              <a:t> 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590800" y="228600"/>
            <a:ext cx="62484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“M</a:t>
            </a:r>
            <a:r>
              <a:rPr lang="hr-HR" sz="2800"/>
              <a:t>nogi ljudi ne razlikuju naš rad od našeg poziva. Naš poziv je ljubav prema Isusu</a:t>
            </a:r>
            <a:r>
              <a:rPr lang="en-US" sz="2800"/>
              <a:t>.”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457200" y="1752600"/>
            <a:ext cx="85344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		   “S</a:t>
            </a:r>
            <a:r>
              <a:rPr lang="hr-HR" sz="2800"/>
              <a:t>latki Gospodine, podaj mi da uvijek 			mogu zahvaljivati za uzvišenost svog poziva i odgovornosti koje uz njega idu. Ne dozvoli mi da ga ikada iznevjerim</a:t>
            </a:r>
            <a:r>
              <a:rPr lang="en-US" sz="2800"/>
              <a:t> </a:t>
            </a:r>
            <a:r>
              <a:rPr lang="hr-HR" sz="2800"/>
              <a:t>dopuštajući si hladnoću, neljubaznost ili nestrpljivost.</a:t>
            </a:r>
            <a:r>
              <a:rPr lang="en-US" sz="2800"/>
              <a:t>” 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81000" y="4038600"/>
            <a:ext cx="8610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“</a:t>
            </a:r>
            <a:r>
              <a:rPr lang="hr-HR" sz="2800"/>
              <a:t>Trebalo bi manje govoriti; propovjedaonica nije mjesto susreta.</a:t>
            </a:r>
            <a:r>
              <a:rPr lang="en-US" sz="2800"/>
              <a:t> </a:t>
            </a:r>
            <a:r>
              <a:rPr lang="hr-HR" sz="2800"/>
              <a:t>Što vi činite</a:t>
            </a:r>
            <a:r>
              <a:rPr lang="en-US" sz="2800"/>
              <a:t>? </a:t>
            </a:r>
            <a:r>
              <a:rPr lang="hr-HR" sz="2800"/>
              <a:t>Uzimate metlu i čistite tuđu kuću</a:t>
            </a:r>
            <a:r>
              <a:rPr lang="en-US" sz="2800"/>
              <a:t>. T</a:t>
            </a:r>
            <a:r>
              <a:rPr lang="hr-HR" sz="2800"/>
              <a:t>o dovoljno govori samo za sebe.</a:t>
            </a:r>
            <a:r>
              <a:rPr lang="en-US" sz="2800"/>
              <a:t>” </a:t>
            </a:r>
          </a:p>
        </p:txBody>
      </p:sp>
      <p:pic>
        <p:nvPicPr>
          <p:cNvPr id="22543" name="Picture 13" descr="npo00001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525" y="457200"/>
            <a:ext cx="1844675" cy="22860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37" grpId="0"/>
      <p:bldP spid="22538" grpId="0"/>
      <p:bldP spid="225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2" name="Picture 2" descr="npo000021"/>
          <p:cNvPicPr>
            <a:picLocks noChangeAspect="1" noChangeArrowheads="1"/>
          </p:cNvPicPr>
          <p:nvPr/>
        </p:nvPicPr>
        <p:blipFill>
          <a:blip r:embed="rId3">
            <a:lum contrast="6000"/>
          </a:blip>
          <a:srcRect/>
          <a:stretch>
            <a:fillRect/>
          </a:stretch>
        </p:blipFill>
        <p:spPr bwMode="auto">
          <a:xfrm>
            <a:off x="7059613" y="1600200"/>
            <a:ext cx="1550987" cy="21336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304800" y="1536700"/>
            <a:ext cx="6477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“</a:t>
            </a:r>
            <a:r>
              <a:rPr lang="hr-HR" sz="2800"/>
              <a:t>Nemojmo se zadovoljiti samo davanjem novca. Novac nije dovoljan, novac može biti primljen, ali oni trebaju vaša srca da ih ljubite. Zato, širite ljubav kamo god išli.</a:t>
            </a:r>
            <a:r>
              <a:rPr lang="en-US" sz="2800"/>
              <a:t>” </a:t>
            </a:r>
            <a:br>
              <a:rPr lang="en-US" sz="2800"/>
            </a:br>
            <a:endParaRPr lang="en-US" sz="2800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28600" y="3962400"/>
            <a:ext cx="86106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“</a:t>
            </a:r>
            <a:r>
              <a:rPr lang="hr-HR" sz="2800"/>
              <a:t>Mi imamo potrebu pronaći Boga, ali njega ne možemo naći u buci i nemiru.</a:t>
            </a:r>
            <a:r>
              <a:rPr lang="en-US" sz="2800"/>
              <a:t> </a:t>
            </a:r>
            <a:r>
              <a:rPr lang="hr-HR" sz="2800"/>
              <a:t>Bog je prijatelj tišine. Pogledajte prirodu, kako drveće, cvijeće, trava rastu u tišini; pogledajte zvijezde, mjesec i sunce, kako se kreću u tišini… Potrebna nam je tišina kako bismo mogli dotaknuti duše</a:t>
            </a:r>
            <a:r>
              <a:rPr lang="en-US" sz="2800"/>
              <a:t>.” </a:t>
            </a:r>
            <a:br>
              <a:rPr lang="en-US" sz="2800"/>
            </a:br>
            <a:endParaRPr lang="en-US" sz="2800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384175"/>
            <a:ext cx="8382000" cy="1139825"/>
          </a:xfrm>
          <a:noFill/>
          <a:ln/>
        </p:spPr>
        <p:txBody>
          <a:bodyPr/>
          <a:lstStyle/>
          <a:p>
            <a:r>
              <a:rPr lang="en-US" sz="3600">
                <a:solidFill>
                  <a:srgbClr val="CC9900"/>
                </a:solidFill>
              </a:rPr>
              <a:t>“</a:t>
            </a:r>
            <a:r>
              <a:rPr lang="hr-HR" sz="3600">
                <a:solidFill>
                  <a:srgbClr val="CC9900"/>
                </a:solidFill>
              </a:rPr>
              <a:t>Riječi koje ne donose svjetlo Kristovo, unose tamu.</a:t>
            </a:r>
            <a:r>
              <a:rPr lang="en-US" sz="3600">
                <a:solidFill>
                  <a:srgbClr val="CC9900"/>
                </a:solidFill>
              </a:rPr>
              <a:t>”</a:t>
            </a:r>
            <a:r>
              <a:rPr lang="en-US" sz="3200"/>
              <a:t> </a:t>
            </a:r>
            <a:br>
              <a:rPr lang="en-US" sz="3200"/>
            </a:br>
            <a:endParaRPr lang="en-US" sz="320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  <p:bldP spid="47108" grpId="0"/>
      <p:bldP spid="47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81000" y="514350"/>
            <a:ext cx="8458200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151519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  <a:latin typeface="Garamond" pitchFamily="18" charset="0"/>
              </a:rPr>
              <a:t>		       </a:t>
            </a:r>
            <a:r>
              <a:rPr lang="en-US" sz="3800">
                <a:latin typeface="Arial" charset="0"/>
                <a:cs typeface="Arial" charset="0"/>
              </a:rPr>
              <a:t>“</a:t>
            </a:r>
            <a:r>
              <a:rPr lang="hr-HR" sz="3800">
                <a:latin typeface="Arial" charset="0"/>
                <a:cs typeface="Arial" charset="0"/>
              </a:rPr>
              <a:t>Na kraju svog života 					nećemo biti suđeni po 				tome koliko smo stekli 				diploma, koliko smo 					zaradili novca ili koliko smo velikih djela učinili. Bit ćemo suđeni prema</a:t>
            </a:r>
            <a:r>
              <a:rPr lang="en-US" sz="3800">
                <a:latin typeface="Arial" charset="0"/>
                <a:cs typeface="Arial" charset="0"/>
              </a:rPr>
              <a:t> ‘</a:t>
            </a:r>
            <a:r>
              <a:rPr lang="hr-HR" sz="3800">
                <a:latin typeface="Arial" charset="0"/>
                <a:cs typeface="Arial" charset="0"/>
              </a:rPr>
              <a:t>Bio sam gladan i nahranili ste me. Bio sam gol i zaogrnuli ste me. Bio sam beskućnik i primili ste me</a:t>
            </a:r>
            <a:r>
              <a:rPr lang="en-US" sz="3800">
                <a:latin typeface="Arial" charset="0"/>
                <a:cs typeface="Arial" charset="0"/>
              </a:rPr>
              <a:t>.’”  </a:t>
            </a:r>
            <a:r>
              <a:rPr lang="en-US" sz="3800">
                <a:solidFill>
                  <a:schemeClr val="bg1"/>
                </a:solidFill>
                <a:latin typeface="Arial" charset="0"/>
                <a:cs typeface="Arial" charset="0"/>
              </a:rPr>
              <a:t>’”</a:t>
            </a:r>
          </a:p>
        </p:txBody>
      </p:sp>
      <p:pic>
        <p:nvPicPr>
          <p:cNvPr id="27654" name="Picture 5" descr="npo0000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52400"/>
            <a:ext cx="2114550" cy="3200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0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3200400"/>
            <a:ext cx="586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2000"/>
              <a:t>Ako još niste primili Isusa u svoje srce, to možete učiniti ponavljajući ovu kratku molitvu:</a:t>
            </a:r>
            <a:endParaRPr lang="en-US" sz="2000"/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28600" y="4144963"/>
            <a:ext cx="8686800" cy="240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700">
                <a:solidFill>
                  <a:srgbClr val="CC9900"/>
                </a:solidFill>
                <a:latin typeface="Arial" charset="0"/>
              </a:rPr>
              <a:t>   </a:t>
            </a:r>
            <a:r>
              <a:rPr lang="en-US" sz="2500">
                <a:solidFill>
                  <a:srgbClr val="99CCFF"/>
                </a:solidFill>
                <a:latin typeface="Arial" charset="0"/>
              </a:rPr>
              <a:t>“D</a:t>
            </a:r>
            <a:r>
              <a:rPr lang="hr-HR" sz="2500">
                <a:solidFill>
                  <a:srgbClr val="99CCFF"/>
                </a:solidFill>
                <a:latin typeface="Arial" charset="0"/>
              </a:rPr>
              <a:t>ragi Isuse, vjerujem da si ti Sin Božji i moj Spasitelj.</a:t>
            </a:r>
            <a:r>
              <a:rPr lang="en-US" sz="2500">
                <a:solidFill>
                  <a:srgbClr val="99CCFF"/>
                </a:solidFill>
                <a:latin typeface="Arial" charset="0"/>
              </a:rPr>
              <a:t> </a:t>
            </a:r>
            <a:r>
              <a:rPr lang="hr-HR" sz="2500">
                <a:solidFill>
                  <a:srgbClr val="99CCFF"/>
                </a:solidFill>
                <a:latin typeface="Arial" charset="0"/>
              </a:rPr>
              <a:t>Potrebna mi je Tvoja ljubav da me očisti od mojih grijeha i nedjela.Potrebno mi je Tvoje svjetlo da odagna moju tamu.Potreban mi je Tvoj mir da ispuni i zadovolji moje srce.</a:t>
            </a:r>
            <a:r>
              <a:rPr lang="en-US" sz="2500">
                <a:solidFill>
                  <a:srgbClr val="99CCFF"/>
                </a:solidFill>
                <a:latin typeface="Arial" charset="0"/>
              </a:rPr>
              <a:t> </a:t>
            </a:r>
            <a:r>
              <a:rPr lang="hr-HR" sz="2500">
                <a:solidFill>
                  <a:srgbClr val="99CCFF"/>
                </a:solidFill>
                <a:latin typeface="Arial" charset="0"/>
              </a:rPr>
              <a:t>Otvaram sada vrata svog srca i molim Te da uđeš u moj život i udijeliš mi dar vječnog života.</a:t>
            </a:r>
            <a:r>
              <a:rPr lang="en-US" sz="2500">
                <a:solidFill>
                  <a:srgbClr val="99CCFF"/>
                </a:solidFill>
                <a:latin typeface="Arial" charset="0"/>
              </a:rPr>
              <a:t> Amen”</a:t>
            </a:r>
          </a:p>
        </p:txBody>
      </p:sp>
      <p:pic>
        <p:nvPicPr>
          <p:cNvPr id="29707" name="Picture 7" descr="npo0000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457200"/>
            <a:ext cx="1944688" cy="22860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685800" y="287338"/>
            <a:ext cx="54864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CC9900"/>
                </a:solidFill>
              </a:rPr>
              <a:t>“</a:t>
            </a:r>
            <a:r>
              <a:rPr lang="hr-HR" sz="3200" b="1">
                <a:solidFill>
                  <a:srgbClr val="CC9900"/>
                </a:solidFill>
              </a:rPr>
              <a:t>Isus je moj Bog</a:t>
            </a:r>
            <a:r>
              <a:rPr lang="en-US" sz="3200" b="1">
                <a:solidFill>
                  <a:srgbClr val="CC9900"/>
                </a:solidFill>
              </a:rPr>
              <a:t>           </a:t>
            </a:r>
            <a:r>
              <a:rPr lang="hr-HR" sz="3200" b="1">
                <a:solidFill>
                  <a:srgbClr val="CC9900"/>
                </a:solidFill>
              </a:rPr>
              <a:t>Isus je moj Suprug     Isus je moj Život</a:t>
            </a:r>
            <a:r>
              <a:rPr lang="en-US" sz="3200" b="1">
                <a:solidFill>
                  <a:srgbClr val="CC9900"/>
                </a:solidFill>
              </a:rPr>
              <a:t>            </a:t>
            </a:r>
            <a:r>
              <a:rPr lang="hr-HR" sz="3200" b="1">
                <a:solidFill>
                  <a:srgbClr val="CC9900"/>
                </a:solidFill>
              </a:rPr>
              <a:t>Isus je moja jedina Ljubav</a:t>
            </a:r>
            <a:r>
              <a:rPr lang="en-US" sz="3200" b="1">
                <a:solidFill>
                  <a:srgbClr val="CC9900"/>
                </a:solidFill>
              </a:rPr>
              <a:t> </a:t>
            </a:r>
            <a:r>
              <a:rPr lang="hr-HR" sz="3200" b="1">
                <a:solidFill>
                  <a:srgbClr val="CC9900"/>
                </a:solidFill>
              </a:rPr>
              <a:t>                      </a:t>
            </a:r>
            <a:r>
              <a:rPr lang="en-US" sz="3200" b="1">
                <a:solidFill>
                  <a:srgbClr val="CC9900"/>
                </a:solidFill>
              </a:rPr>
              <a:t>    </a:t>
            </a:r>
            <a:r>
              <a:rPr lang="hr-HR" sz="3200" b="1">
                <a:solidFill>
                  <a:srgbClr val="CC9900"/>
                </a:solidFill>
              </a:rPr>
              <a:t>Isus je moje Sve</a:t>
            </a:r>
            <a:r>
              <a:rPr lang="en-US" sz="3200" b="1">
                <a:solidFill>
                  <a:srgbClr val="CC9900"/>
                </a:solidFill>
              </a:rPr>
              <a:t>!”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2" grpId="0"/>
      <p:bldP spid="2970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1" name="Picture 4" descr="npo000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325" y="1828800"/>
            <a:ext cx="3978275" cy="411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23563" name="Picture 5" descr="npo000029"/>
          <p:cNvPicPr>
            <a:picLocks noChangeAspect="1" noChangeArrowheads="1"/>
          </p:cNvPicPr>
          <p:nvPr/>
        </p:nvPicPr>
        <p:blipFill>
          <a:blip r:embed="rId4">
            <a:lum contrast="24000"/>
          </a:blip>
          <a:srcRect/>
          <a:stretch>
            <a:fillRect/>
          </a:stretch>
        </p:blipFill>
        <p:spPr bwMode="auto">
          <a:xfrm>
            <a:off x="6172200" y="2133600"/>
            <a:ext cx="2422525" cy="3505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28600" y="152400"/>
            <a:ext cx="86106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CC9900"/>
                </a:solidFill>
              </a:rPr>
              <a:t>“</a:t>
            </a:r>
            <a:r>
              <a:rPr lang="hr-HR" sz="3200">
                <a:solidFill>
                  <a:srgbClr val="CC9900"/>
                </a:solidFill>
              </a:rPr>
              <a:t>Ako želimo da ljudi čuju poruku ljubavi, moramo je poslati u svijet. Da bi svjetiljka gorjela, moramo u nju dolijevati ulje</a:t>
            </a:r>
            <a:r>
              <a:rPr lang="en-US" sz="3200">
                <a:solidFill>
                  <a:srgbClr val="CC9900"/>
                </a:solidFill>
              </a:rPr>
              <a:t>.” </a:t>
            </a:r>
            <a:br>
              <a:rPr lang="en-US" sz="3200">
                <a:solidFill>
                  <a:srgbClr val="CC9900"/>
                </a:solidFill>
              </a:rPr>
            </a:br>
            <a:endParaRPr lang="en-US" sz="3200">
              <a:solidFill>
                <a:srgbClr val="CC9900"/>
              </a:solidFill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905000" y="5943600"/>
            <a:ext cx="579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b="1">
                <a:solidFill>
                  <a:srgbClr val="FFCC00"/>
                </a:solidFill>
              </a:rPr>
              <a:t>MOLIM VAS DA OVU PORUKU POŠALJETE DRUGIMA</a:t>
            </a:r>
            <a:endParaRPr lang="en-US" b="1">
              <a:solidFill>
                <a:srgbClr val="FFCC00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  <p:bldP spid="235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304800"/>
            <a:ext cx="8534400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>
            <a:spAutoFit/>
          </a:bodyPr>
          <a:lstStyle/>
          <a:p>
            <a:pPr eaLnBrk="1" hangingPunct="1"/>
            <a:r>
              <a:rPr lang="en-US" sz="2600"/>
              <a:t> 		“</a:t>
            </a:r>
            <a:r>
              <a:rPr lang="hr-HR" sz="2600"/>
              <a:t>Mislim da je danas svijet okrenut naopačke,             		i toliko je mnogo patnje zato što je tako 			malo ljubavi u domovima i obiteljskom 			životu. Nemamo vremena za našu djecu, nemamo vremena jedan za drugoga, nemamo vremena uživati jedan u drugome.</a:t>
            </a:r>
            <a:r>
              <a:rPr lang="en-US" sz="2600"/>
              <a:t>” </a:t>
            </a:r>
          </a:p>
        </p:txBody>
      </p:sp>
      <p:pic>
        <p:nvPicPr>
          <p:cNvPr id="10247" name="Picture 5" descr="npo0000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8" y="457200"/>
            <a:ext cx="1385887" cy="16002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04800" y="3124200"/>
            <a:ext cx="85344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eaLnBrk="1" hangingPunct="1"/>
            <a:r>
              <a:rPr lang="en-US" sz="2600"/>
              <a:t>“L</a:t>
            </a:r>
            <a:r>
              <a:rPr lang="hr-HR" sz="2600"/>
              <a:t>jubav počinje u našim domovima; ljubav živi u domovima i zato je danas </a:t>
            </a:r>
            <a:r>
              <a:rPr lang="en-US" sz="2600"/>
              <a:t> </a:t>
            </a:r>
            <a:r>
              <a:rPr lang="hr-HR" sz="2600"/>
              <a:t>toliko patnje i nesreće u svijetu</a:t>
            </a:r>
            <a:r>
              <a:rPr lang="en-US" sz="2600"/>
              <a:t>...</a:t>
            </a:r>
            <a:r>
              <a:rPr lang="hr-HR" sz="2600"/>
              <a:t>Izgleda da su danas  svi u užasnoj žurbi, nestrpljivi da postignu što veći uspjeh, razvoj, bogatstvo i tome slično, a djeci pripada toliko malo vremena njihovih roditelja</a:t>
            </a:r>
            <a:r>
              <a:rPr lang="en-US" sz="2600"/>
              <a:t>. </a:t>
            </a:r>
            <a:r>
              <a:rPr lang="hr-HR" sz="2600"/>
              <a:t>Roditelji nemaju vremena jedno za drugo i tako u obiteljima počinje narušavanje mira u svijetu.</a:t>
            </a:r>
            <a:r>
              <a:rPr lang="en-US" sz="2600"/>
              <a:t>”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4" grpId="1"/>
      <p:bldP spid="102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81000" y="779463"/>
            <a:ext cx="54864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>
            <a:spAutoFit/>
          </a:bodyPr>
          <a:lstStyle/>
          <a:p>
            <a:pPr eaLnBrk="1" hangingPunct="1"/>
            <a:r>
              <a:rPr lang="en-US" sz="2800"/>
              <a:t>“</a:t>
            </a:r>
            <a:r>
              <a:rPr lang="hr-HR" sz="2800"/>
              <a:t>Ja vidim Boga u svakom ljudskom biću. Kada perem rane gubavcima, imam osjećaj da njegujem samog Gospodina. Nije li to prekrasno iskustvo</a:t>
            </a:r>
            <a:r>
              <a:rPr lang="en-US" sz="2800"/>
              <a:t>?"</a:t>
            </a:r>
            <a:r>
              <a:rPr lang="en-US" sz="3200"/>
              <a:t> </a:t>
            </a:r>
            <a:r>
              <a:rPr lang="en-US" sz="3200">
                <a:solidFill>
                  <a:srgbClr val="CC9900"/>
                </a:solidFill>
              </a:rPr>
              <a:t>-- </a:t>
            </a:r>
            <a:r>
              <a:rPr lang="en-US" sz="2400">
                <a:solidFill>
                  <a:srgbClr val="CC9900"/>
                </a:solidFill>
              </a:rPr>
              <a:t>1974 interv</a:t>
            </a:r>
            <a:r>
              <a:rPr lang="hr-HR" sz="2400">
                <a:solidFill>
                  <a:srgbClr val="CC9900"/>
                </a:solidFill>
              </a:rPr>
              <a:t>ju</a:t>
            </a:r>
            <a:r>
              <a:rPr lang="en-US" sz="2400">
                <a:solidFill>
                  <a:srgbClr val="CC9900"/>
                </a:solidFill>
              </a:rPr>
              <a:t>.</a:t>
            </a:r>
            <a:r>
              <a:rPr lang="en-US" sz="2800">
                <a:solidFill>
                  <a:srgbClr val="CC9900"/>
                </a:solidFill>
              </a:rPr>
              <a:t>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579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CC9900"/>
                </a:solidFill>
              </a:rPr>
              <a:t>O</a:t>
            </a:r>
            <a:r>
              <a:rPr lang="hr-HR" sz="4400" b="1">
                <a:solidFill>
                  <a:srgbClr val="CC9900"/>
                </a:solidFill>
              </a:rPr>
              <a:t> SIROMAŠTVU</a:t>
            </a:r>
            <a:endParaRPr lang="en-US" sz="4400" b="1">
              <a:solidFill>
                <a:srgbClr val="CC9900"/>
              </a:solidFill>
            </a:endParaRPr>
          </a:p>
        </p:txBody>
      </p:sp>
      <p:pic>
        <p:nvPicPr>
          <p:cNvPr id="11273" name="Picture 6" descr="npo000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657600"/>
            <a:ext cx="1836738" cy="27432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743200" y="4191000"/>
            <a:ext cx="59436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“</a:t>
            </a:r>
            <a:r>
              <a:rPr lang="hr-HR" sz="2800"/>
              <a:t>Kada vidim ovu pustoš, osjećam ljutnju u sebi</a:t>
            </a:r>
            <a:r>
              <a:rPr lang="en-US" sz="2800"/>
              <a:t>. </a:t>
            </a:r>
            <a:r>
              <a:rPr lang="hr-HR" sz="2800"/>
              <a:t>Inače sebi ne dozvoljavam ljutnju , ali nakon što sam vidjela Etiopiju ne mogu si pomoći</a:t>
            </a:r>
            <a:r>
              <a:rPr lang="en-US" sz="2800"/>
              <a:t>."</a:t>
            </a:r>
            <a:r>
              <a:rPr lang="en-US" sz="3200"/>
              <a:t> </a:t>
            </a:r>
            <a:r>
              <a:rPr lang="en-US" sz="2800">
                <a:solidFill>
                  <a:srgbClr val="CC9900"/>
                </a:solidFill>
              </a:rPr>
              <a:t>--</a:t>
            </a:r>
            <a:r>
              <a:rPr lang="en-US" sz="3200">
                <a:solidFill>
                  <a:srgbClr val="CC9900"/>
                </a:solidFill>
              </a:rPr>
              <a:t> </a:t>
            </a:r>
            <a:r>
              <a:rPr lang="en-US" sz="2000">
                <a:solidFill>
                  <a:srgbClr val="CC9900"/>
                </a:solidFill>
              </a:rPr>
              <a:t>Washington 1984.</a:t>
            </a:r>
            <a:r>
              <a:rPr lang="en-US" sz="3200">
                <a:solidFill>
                  <a:srgbClr val="CC9900"/>
                </a:solidFill>
              </a:rPr>
              <a:t> </a:t>
            </a:r>
          </a:p>
        </p:txBody>
      </p:sp>
      <p:pic>
        <p:nvPicPr>
          <p:cNvPr id="11274" name="Picture 8" descr="npo00000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609600"/>
            <a:ext cx="2157413" cy="27432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1ABFF">
                <a:alpha val="50000"/>
              </a:srgb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057400" y="381000"/>
            <a:ext cx="6858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>
                <a:solidFill>
                  <a:srgbClr val="CC9900"/>
                </a:solidFill>
              </a:rPr>
              <a:t>“</a:t>
            </a:r>
            <a:r>
              <a:rPr lang="hr-HR" sz="2600" b="1">
                <a:solidFill>
                  <a:srgbClr val="CC9900"/>
                </a:solidFill>
              </a:rPr>
              <a:t>Najstrašnije siromaštvo je osamljenost i osjećaj da nas nitko ne voli.</a:t>
            </a:r>
            <a:r>
              <a:rPr lang="en-US" sz="2600" b="1">
                <a:solidFill>
                  <a:srgbClr val="CC9900"/>
                </a:solidFill>
              </a:rPr>
              <a:t>”</a:t>
            </a:r>
            <a:r>
              <a:rPr lang="en-US" sz="2000"/>
              <a:t> </a:t>
            </a:r>
            <a:br>
              <a:rPr lang="en-US" sz="2000"/>
            </a:br>
            <a:endParaRPr lang="en-US" sz="2000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5344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/>
              <a:t>		“</a:t>
            </a:r>
            <a:r>
              <a:rPr lang="hr-HR" sz="3000"/>
              <a:t>Najveća bolest današnjice nije guba 			niti tuberkuloza, nego osjećaj neželjenosti i odbačenosti</a:t>
            </a:r>
            <a:r>
              <a:rPr lang="en-US" sz="3000"/>
              <a:t>.”</a:t>
            </a:r>
            <a:r>
              <a:rPr lang="en-US" sz="3600"/>
              <a:t> </a:t>
            </a:r>
            <a:br>
              <a:rPr lang="en-US" sz="3600"/>
            </a:br>
            <a:endParaRPr lang="en-US" sz="3600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04800" y="3138488"/>
            <a:ext cx="8382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“</a:t>
            </a:r>
            <a:r>
              <a:rPr lang="hr-HR" sz="3000"/>
              <a:t>U svijetu je više gladi za ljubavlju i prihvaćanjem, nego za kruhom</a:t>
            </a:r>
            <a:r>
              <a:rPr lang="en-US" sz="3000"/>
              <a:t>.”</a:t>
            </a:r>
            <a:r>
              <a:rPr lang="en-US" sz="2800"/>
              <a:t> </a:t>
            </a:r>
            <a:br>
              <a:rPr lang="en-US" sz="2800"/>
            </a:br>
            <a:endParaRPr lang="en-US" sz="2800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04800" y="4251325"/>
            <a:ext cx="86106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solidFill>
                  <a:schemeClr val="tx2"/>
                </a:solidFill>
              </a:rPr>
              <a:t>“</a:t>
            </a:r>
            <a:r>
              <a:rPr lang="hr-HR" sz="3000">
                <a:solidFill>
                  <a:schemeClr val="tx2"/>
                </a:solidFill>
              </a:rPr>
              <a:t>Ponekad mislimo da je siromaštvo biti gladan, gol i bez doma.</a:t>
            </a:r>
            <a:r>
              <a:rPr lang="en-US" sz="3000">
                <a:solidFill>
                  <a:schemeClr val="tx2"/>
                </a:solidFill>
              </a:rPr>
              <a:t> </a:t>
            </a:r>
            <a:r>
              <a:rPr lang="hr-HR" sz="3000">
                <a:solidFill>
                  <a:schemeClr val="tx2"/>
                </a:solidFill>
              </a:rPr>
              <a:t>Ipak, najveće siromaštvo je biti neželjen, nevoljen i znati da nitko ne mari za tebe. Mi moramo početi liječiti ovu vrstu siromaštva u našim vlastitim domovima</a:t>
            </a:r>
            <a:r>
              <a:rPr lang="en-US" sz="3000">
                <a:solidFill>
                  <a:schemeClr val="tx2"/>
                </a:solidFill>
              </a:rPr>
              <a:t>.” </a:t>
            </a:r>
            <a:br>
              <a:rPr lang="en-US" sz="3000">
                <a:solidFill>
                  <a:schemeClr val="tx2"/>
                </a:solidFill>
              </a:rPr>
            </a:br>
            <a:endParaRPr lang="en-US" sz="3000">
              <a:solidFill>
                <a:schemeClr val="tx2"/>
              </a:solidFill>
            </a:endParaRPr>
          </a:p>
        </p:txBody>
      </p:sp>
      <p:pic>
        <p:nvPicPr>
          <p:cNvPr id="28683" name="Picture 9" descr="npo000009"/>
          <p:cNvPicPr>
            <a:picLocks noChangeAspect="1" noChangeArrowheads="1"/>
          </p:cNvPicPr>
          <p:nvPr/>
        </p:nvPicPr>
        <p:blipFill>
          <a:blip r:embed="rId3">
            <a:lum contrast="6000"/>
          </a:blip>
          <a:srcRect/>
          <a:stretch>
            <a:fillRect/>
          </a:stretch>
        </p:blipFill>
        <p:spPr bwMode="auto">
          <a:xfrm>
            <a:off x="425450" y="457200"/>
            <a:ext cx="1490663" cy="17526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/>
      <p:bldP spid="286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19200" y="152400"/>
            <a:ext cx="441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CC9900"/>
                </a:solidFill>
              </a:rPr>
              <a:t>O</a:t>
            </a:r>
            <a:r>
              <a:rPr lang="hr-HR" sz="4400" b="1">
                <a:solidFill>
                  <a:srgbClr val="CC9900"/>
                </a:solidFill>
              </a:rPr>
              <a:t> RATU</a:t>
            </a:r>
            <a:endParaRPr lang="en-US" sz="4400" b="1">
              <a:solidFill>
                <a:srgbClr val="CC9900"/>
              </a:solidFill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04800" y="914400"/>
            <a:ext cx="50292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“</a:t>
            </a:r>
            <a:r>
              <a:rPr lang="hr-HR" sz="2400"/>
              <a:t>Nikada prije nisam bila u ratu, ali sam vidjela glad i smrt. Pitala sam se:</a:t>
            </a:r>
            <a:r>
              <a:rPr lang="en-US" sz="2400"/>
              <a:t>‘</a:t>
            </a:r>
            <a:r>
              <a:rPr lang="hr-HR" sz="2400"/>
              <a:t> Što osjećaju ljudi koji to čine?</a:t>
            </a:r>
            <a:r>
              <a:rPr lang="en-US" sz="2400"/>
              <a:t> ' </a:t>
            </a:r>
            <a:r>
              <a:rPr lang="hr-HR" sz="2400"/>
              <a:t>Ne razumijem, ta svi su oni djeca Božja. Zašto to čine? Zaista ne razumijem.</a:t>
            </a:r>
            <a:r>
              <a:rPr lang="en-US" sz="2400"/>
              <a:t> " </a:t>
            </a:r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04800" y="4343400"/>
            <a:ext cx="8534400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“</a:t>
            </a:r>
            <a:r>
              <a:rPr lang="hr-HR" sz="2400"/>
              <a:t>Molim Vas, izaberite put mira</a:t>
            </a:r>
            <a:r>
              <a:rPr lang="en-US" sz="2400"/>
              <a:t>. ... </a:t>
            </a:r>
            <a:r>
              <a:rPr lang="hr-HR" sz="2400"/>
              <a:t>U kratkom roku možda će biti pobjednika i pobijeđenih u ovom ratu kojeg se svi užasavamo.</a:t>
            </a:r>
            <a:r>
              <a:rPr lang="en-US" sz="2400"/>
              <a:t> </a:t>
            </a:r>
            <a:r>
              <a:rPr lang="hr-HR" sz="2400"/>
              <a:t>Ali to nikada ne može i nikada neće opravdati patnju, bol i gubitak ljudskih života koje će uzrokovati vaše oružje.</a:t>
            </a:r>
            <a:r>
              <a:rPr lang="en-US" sz="2400"/>
              <a:t> " </a:t>
            </a:r>
            <a:endParaRPr lang="hr-HR" sz="2400"/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CC9900"/>
                </a:solidFill>
              </a:rPr>
              <a:t>- </a:t>
            </a:r>
            <a:r>
              <a:rPr lang="hr-HR" sz="2000">
                <a:solidFill>
                  <a:srgbClr val="CC9900"/>
                </a:solidFill>
              </a:rPr>
              <a:t>Pismo predsjedniku SAD-a  </a:t>
            </a:r>
            <a:r>
              <a:rPr lang="en-US" sz="2000">
                <a:solidFill>
                  <a:srgbClr val="CC9900"/>
                </a:solidFill>
              </a:rPr>
              <a:t>Georg</a:t>
            </a:r>
            <a:r>
              <a:rPr lang="hr-HR" sz="2000">
                <a:solidFill>
                  <a:srgbClr val="CC9900"/>
                </a:solidFill>
              </a:rPr>
              <a:t>u</a:t>
            </a:r>
            <a:r>
              <a:rPr lang="en-US" sz="2000">
                <a:solidFill>
                  <a:srgbClr val="CC9900"/>
                </a:solidFill>
              </a:rPr>
              <a:t> Bush</a:t>
            </a:r>
            <a:r>
              <a:rPr lang="hr-HR" sz="2000">
                <a:solidFill>
                  <a:srgbClr val="CC9900"/>
                </a:solidFill>
              </a:rPr>
              <a:t>u</a:t>
            </a:r>
            <a:r>
              <a:rPr lang="en-US" sz="2000">
                <a:solidFill>
                  <a:srgbClr val="CC9900"/>
                </a:solidFill>
              </a:rPr>
              <a:t> </a:t>
            </a:r>
            <a:r>
              <a:rPr lang="hr-HR" sz="2000">
                <a:solidFill>
                  <a:srgbClr val="CC9900"/>
                </a:solidFill>
              </a:rPr>
              <a:t>i</a:t>
            </a:r>
            <a:r>
              <a:rPr lang="en-US" sz="2000">
                <a:solidFill>
                  <a:srgbClr val="CC9900"/>
                </a:solidFill>
              </a:rPr>
              <a:t> </a:t>
            </a:r>
            <a:r>
              <a:rPr lang="hr-HR" sz="2000">
                <a:solidFill>
                  <a:srgbClr val="CC9900"/>
                </a:solidFill>
              </a:rPr>
              <a:t>iračkom predsjedniku Saddamu </a:t>
            </a:r>
            <a:r>
              <a:rPr lang="en-US" sz="2000">
                <a:solidFill>
                  <a:srgbClr val="CC9900"/>
                </a:solidFill>
              </a:rPr>
              <a:t>Hussein</a:t>
            </a:r>
            <a:r>
              <a:rPr lang="hr-HR" sz="2000">
                <a:solidFill>
                  <a:srgbClr val="CC9900"/>
                </a:solidFill>
              </a:rPr>
              <a:t>u u siječnju </a:t>
            </a:r>
            <a:r>
              <a:rPr lang="en-US" sz="2000">
                <a:solidFill>
                  <a:srgbClr val="CC9900"/>
                </a:solidFill>
              </a:rPr>
              <a:t>1991.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1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9900"/>
                </a:solidFill>
              </a:rPr>
              <a:t>-- Beirut 1982, </a:t>
            </a:r>
            <a:r>
              <a:rPr lang="hr-HR" sz="2000">
                <a:solidFill>
                  <a:srgbClr val="CC9900"/>
                </a:solidFill>
              </a:rPr>
              <a:t>za vrijeme sukoba između izraelske vojske i palestinskih gerilaca</a:t>
            </a:r>
            <a:r>
              <a:rPr lang="en-US" sz="2000">
                <a:solidFill>
                  <a:srgbClr val="CC9900"/>
                </a:solidFill>
              </a:rPr>
              <a:t>.</a:t>
            </a:r>
          </a:p>
        </p:txBody>
      </p:sp>
      <p:pic>
        <p:nvPicPr>
          <p:cNvPr id="12300" name="Picture 11" descr="npo00000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1447800"/>
            <a:ext cx="2286000" cy="184785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</p:pic>
      <p:pic>
        <p:nvPicPr>
          <p:cNvPr id="12301" name="Picture 10" descr="npo00000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357188"/>
            <a:ext cx="1752600" cy="1395412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6" grpId="0"/>
      <p:bldP spid="122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52400" y="228600"/>
            <a:ext cx="579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CC9900"/>
                </a:solidFill>
              </a:rPr>
              <a:t>O</a:t>
            </a:r>
            <a:r>
              <a:rPr lang="hr-HR" sz="4400" b="1">
                <a:solidFill>
                  <a:srgbClr val="CC9900"/>
                </a:solidFill>
              </a:rPr>
              <a:t> POBAČAJU</a:t>
            </a:r>
            <a:endParaRPr lang="en-US" sz="4400" b="1">
              <a:solidFill>
                <a:srgbClr val="CC9900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81000" y="990600"/>
            <a:ext cx="56388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800"/>
              <a:t>Pobačaj je </a:t>
            </a:r>
            <a:r>
              <a:rPr lang="en-US" sz="2800"/>
              <a:t>“</a:t>
            </a:r>
            <a:r>
              <a:rPr lang="hr-HR" sz="2800"/>
              <a:t> ubojstvo u majčinoj utrobi</a:t>
            </a:r>
            <a:r>
              <a:rPr lang="en-US" sz="2800"/>
              <a:t> ... </a:t>
            </a:r>
            <a:r>
              <a:rPr lang="hr-HR" sz="2800"/>
              <a:t>Dijete je dar Božji. Ako ga ne želite, dajte ga meni.</a:t>
            </a:r>
            <a:r>
              <a:rPr lang="en-US" sz="2800"/>
              <a:t> "</a:t>
            </a:r>
            <a:r>
              <a:rPr lang="en-US" sz="3600"/>
              <a:t> </a:t>
            </a:r>
          </a:p>
        </p:txBody>
      </p:sp>
      <p:pic>
        <p:nvPicPr>
          <p:cNvPr id="13326" name="Picture 6" descr="npo00000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150" y="2895600"/>
            <a:ext cx="1525588" cy="20574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1ABFF">
                <a:alpha val="50000"/>
              </a:srgbClr>
            </a:outerShdw>
          </a:effectLst>
        </p:spPr>
      </p:pic>
      <p:pic>
        <p:nvPicPr>
          <p:cNvPr id="13327" name="Picture 7" descr="npo0000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417513"/>
            <a:ext cx="2133600" cy="2097087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1ABFF">
                <a:alpha val="50000"/>
              </a:srgbClr>
            </a:outerShdw>
          </a:effectLst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286000" y="2878138"/>
            <a:ext cx="6629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“</a:t>
            </a:r>
            <a:r>
              <a:rPr lang="hr-HR" sz="2400"/>
              <a:t>Pobačaj je najveći neprijatelj</a:t>
            </a:r>
            <a:r>
              <a:rPr lang="en-US" sz="2800"/>
              <a:t> </a:t>
            </a:r>
            <a:r>
              <a:rPr lang="hr-HR" sz="2800"/>
              <a:t>mira, jer ako majka može ubiti svoje vlastito dijete, što onda sprečava mene da ubijem tebe ili tebe da ubiješ mene? Zaista ništa.</a:t>
            </a:r>
            <a:r>
              <a:rPr lang="en-US" sz="2400"/>
              <a:t>”</a:t>
            </a:r>
            <a:r>
              <a:rPr lang="en-US" sz="1600"/>
              <a:t> 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76200" y="5484813"/>
            <a:ext cx="7162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</a:t>
            </a:r>
            <a:r>
              <a:rPr lang="hr-HR" sz="2800"/>
              <a:t>Donijeti odluku da dijete mora umrijeti da bismo mi živjeli po svojim željama, to je bijeda.</a:t>
            </a:r>
            <a:r>
              <a:rPr lang="en-US" sz="2800"/>
              <a:t>”</a:t>
            </a:r>
            <a:r>
              <a:rPr lang="en-US" sz="2800">
                <a:solidFill>
                  <a:srgbClr val="CC9900"/>
                </a:solidFill>
              </a:rPr>
              <a:t> </a:t>
            </a:r>
            <a:br>
              <a:rPr lang="en-US" sz="2800">
                <a:solidFill>
                  <a:srgbClr val="CC9900"/>
                </a:solidFill>
              </a:rPr>
            </a:br>
            <a:endParaRPr lang="en-US" sz="2800">
              <a:solidFill>
                <a:srgbClr val="CC9900"/>
              </a:solidFill>
            </a:endParaRPr>
          </a:p>
        </p:txBody>
      </p:sp>
      <p:pic>
        <p:nvPicPr>
          <p:cNvPr id="13329" name="Picture 12" descr="npo0000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5181600"/>
            <a:ext cx="1252538" cy="13716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22" grpId="0"/>
      <p:bldP spid="133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04800" y="3352800"/>
            <a:ext cx="853440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“</a:t>
            </a:r>
            <a:r>
              <a:rPr lang="hr-HR" sz="2400"/>
              <a:t>Neki dan sam sanjala da sam na vratima raja. Sveti Petar mi je rekao:</a:t>
            </a:r>
            <a:r>
              <a:rPr lang="en-US" sz="2400"/>
              <a:t> ‘</a:t>
            </a:r>
            <a:r>
              <a:rPr lang="hr-HR" sz="2400"/>
              <a:t>Vrati se na zemlju, ovdje kod nas nema siromašnih predgrađa.</a:t>
            </a:r>
            <a:r>
              <a:rPr lang="en-US" sz="2400"/>
              <a:t> '"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-- </a:t>
            </a:r>
            <a:r>
              <a:rPr lang="hr-HR" sz="2000">
                <a:solidFill>
                  <a:schemeClr val="folHlink"/>
                </a:solidFill>
              </a:rPr>
              <a:t>Citat iz razgovora sa grčkim Princem </a:t>
            </a:r>
            <a:r>
              <a:rPr lang="en-US" sz="2000">
                <a:solidFill>
                  <a:schemeClr val="folHlink"/>
                </a:solidFill>
              </a:rPr>
              <a:t>Mihael</a:t>
            </a:r>
            <a:r>
              <a:rPr lang="hr-HR" sz="2000">
                <a:solidFill>
                  <a:schemeClr val="folHlink"/>
                </a:solidFill>
              </a:rPr>
              <a:t>om</a:t>
            </a:r>
            <a:r>
              <a:rPr lang="en-US" sz="2000">
                <a:solidFill>
                  <a:schemeClr val="folHlink"/>
                </a:solidFill>
              </a:rPr>
              <a:t> 1996.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914400" y="168275"/>
            <a:ext cx="4419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CC9900"/>
                </a:solidFill>
              </a:rPr>
              <a:t>O</a:t>
            </a:r>
            <a:r>
              <a:rPr lang="hr-HR" sz="3600" b="1">
                <a:solidFill>
                  <a:srgbClr val="CC9900"/>
                </a:solidFill>
              </a:rPr>
              <a:t> SVOM ŽIVOTNOM POZIVU</a:t>
            </a:r>
            <a:endParaRPr lang="en-US" sz="3600" b="1">
              <a:solidFill>
                <a:srgbClr val="CC9900"/>
              </a:solidFill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81000" y="1676400"/>
            <a:ext cx="5638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“</a:t>
            </a:r>
            <a:r>
              <a:rPr lang="hr-HR" sz="2400"/>
              <a:t>Mi osjećamo da je sve što radimo samo kap u oceanu.</a:t>
            </a:r>
            <a:r>
              <a:rPr lang="en-US" sz="2400"/>
              <a:t> </a:t>
            </a:r>
            <a:r>
              <a:rPr lang="hr-HR" sz="2400"/>
              <a:t>Ali ocean bi bio manji da nema te kapi.</a:t>
            </a:r>
            <a:r>
              <a:rPr lang="en-US" sz="2400"/>
              <a:t>” </a:t>
            </a:r>
            <a:br>
              <a:rPr lang="en-US" sz="2400"/>
            </a:br>
            <a:endParaRPr lang="en-US" sz="24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81000" y="55626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“</a:t>
            </a:r>
            <a:r>
              <a:rPr lang="hr-HR" sz="3200"/>
              <a:t>Čudo nije  to što mi radimo svoj posao, nego to što nas on usrećuje.</a:t>
            </a:r>
            <a:r>
              <a:rPr lang="en-US" sz="3200"/>
              <a:t>” </a:t>
            </a:r>
          </a:p>
        </p:txBody>
      </p:sp>
      <p:pic>
        <p:nvPicPr>
          <p:cNvPr id="14349" name="Picture 11" descr="npo0000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32538" y="457200"/>
            <a:ext cx="2363787" cy="25908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4" grpId="0"/>
      <p:bldP spid="143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066800" y="304800"/>
            <a:ext cx="441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CC9900"/>
                </a:solidFill>
              </a:rPr>
              <a:t>O</a:t>
            </a:r>
            <a:r>
              <a:rPr lang="hr-HR" sz="4400" b="1">
                <a:solidFill>
                  <a:srgbClr val="CC9900"/>
                </a:solidFill>
              </a:rPr>
              <a:t> LJUBAVI</a:t>
            </a:r>
            <a:endParaRPr lang="en-US" sz="4400" b="1">
              <a:solidFill>
                <a:srgbClr val="CC9900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" y="1143000"/>
            <a:ext cx="6096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“</a:t>
            </a:r>
            <a:r>
              <a:rPr lang="hr-HR" sz="3200"/>
              <a:t>Ako sudite druge ljude, nemate vremena da ih ljubite</a:t>
            </a:r>
            <a:r>
              <a:rPr lang="en-US" sz="3200"/>
              <a:t>.”</a:t>
            </a:r>
            <a:r>
              <a:rPr lang="en-US" sz="2800"/>
              <a:t>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04800" y="2409825"/>
            <a:ext cx="8610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CC9900"/>
                </a:solidFill>
              </a:rPr>
              <a:t> </a:t>
            </a:r>
            <a:r>
              <a:rPr lang="en-US" sz="2400"/>
              <a:t>“</a:t>
            </a:r>
            <a:r>
              <a:rPr lang="hr-HR" sz="2400"/>
              <a:t>Ja pokušavam siromasima za ljubav dati ono što bogati dobivaju za novac.</a:t>
            </a:r>
            <a:r>
              <a:rPr lang="en-US" sz="2400"/>
              <a:t> N</a:t>
            </a:r>
            <a:r>
              <a:rPr lang="hr-HR" sz="2400"/>
              <a:t>e, ja ne bih dodirnula gubavca ni za tisuću funti; ali za ljubav Božju ja ga radosno liječim.</a:t>
            </a:r>
            <a:r>
              <a:rPr lang="en-US" sz="2400"/>
              <a:t>” </a:t>
            </a:r>
            <a:br>
              <a:rPr lang="en-US" sz="2400"/>
            </a:br>
            <a:endParaRPr lang="en-US" sz="24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04800" y="376555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CC9900"/>
                </a:solidFill>
              </a:rPr>
              <a:t> </a:t>
            </a:r>
            <a:r>
              <a:rPr lang="en-US" sz="2400"/>
              <a:t>“</a:t>
            </a:r>
            <a:r>
              <a:rPr lang="hr-HR" sz="2400"/>
              <a:t>Spoznala sam paradoks, ako ljubite do boli, tada bol nestaje i preostaje samo ljubav.</a:t>
            </a:r>
            <a:r>
              <a:rPr lang="en-US" sz="2400"/>
              <a:t>” </a:t>
            </a:r>
            <a:br>
              <a:rPr lang="en-US" sz="2400"/>
            </a:br>
            <a:endParaRPr lang="en-US" sz="240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04800" y="4648200"/>
            <a:ext cx="8610600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rgbClr val="CC9900"/>
                </a:solidFill>
              </a:rPr>
              <a:t> </a:t>
            </a:r>
            <a:r>
              <a:rPr lang="en-US" sz="2400"/>
              <a:t>“</a:t>
            </a:r>
            <a:r>
              <a:rPr lang="hr-HR" sz="2400"/>
              <a:t>Nisam baš sigurna kako će biti u raju, ali jedno sigurno znam. Kada umremo i dođe vrijeme da nam Gospodin sudi, on nas NEĆE pitati koliko smo dobrih dijela učinili u svom životu, nego s koliko smo ih LJUBAVI učinili.</a:t>
            </a:r>
            <a:r>
              <a:rPr lang="en-US" sz="2400"/>
              <a:t>”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15374" name="Picture 12" descr="npo0000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39738"/>
            <a:ext cx="1905000" cy="1701800"/>
          </a:xfrm>
          <a:prstGeom prst="rect">
            <a:avLst/>
          </a:prstGeom>
          <a:noFill/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15366" grpId="0"/>
      <p:bldP spid="15367" grpId="0"/>
      <p:bldP spid="153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57912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“B</a:t>
            </a:r>
            <a:r>
              <a:rPr lang="hr-HR" sz="2800"/>
              <a:t>iti neželjen, nevoljen, zanemaren i zaboravljen od sviju, to je po mom mišljenju veće siromaštvo i glad nego nemati što jesti.</a:t>
            </a:r>
            <a:r>
              <a:rPr lang="en-US" sz="2800"/>
              <a:t>” </a:t>
            </a:r>
            <a:br>
              <a:rPr lang="en-US" sz="2800"/>
            </a:br>
            <a:endParaRPr lang="en-US" sz="280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3228975"/>
            <a:ext cx="8763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en-US" sz="2800"/>
              <a:t>“</a:t>
            </a:r>
            <a:r>
              <a:rPr lang="hr-HR" sz="2800"/>
              <a:t>Nemojte misliti da prava ljubav mora činiti izvanredne stvari. Potrebno je samo ljubiti i nikada se od toga ne umoriti.</a:t>
            </a:r>
            <a:r>
              <a:rPr lang="en-US" sz="2800"/>
              <a:t>” </a:t>
            </a:r>
            <a:br>
              <a:rPr lang="en-US" sz="2800"/>
            </a:br>
            <a:endParaRPr lang="en-US" sz="2800"/>
          </a:p>
        </p:txBody>
      </p:sp>
      <p:pic>
        <p:nvPicPr>
          <p:cNvPr id="16393" name="Picture 6" descr="npo0000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466725"/>
            <a:ext cx="2438400" cy="2200275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81ABFF"/>
            </a:solidFill>
            <a:miter lim="800000"/>
            <a:headEnd/>
            <a:tailEnd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04800" y="4799013"/>
            <a:ext cx="8534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hr-HR" sz="2800"/>
              <a:t>Svaki puta kada se nekome nasmiješite, to je čin ljubavi, poklon toj osobi, to je nešto prekrasno.</a:t>
            </a:r>
            <a:r>
              <a:rPr lang="en-US" sz="2800"/>
              <a:t> </a:t>
            </a:r>
            <a:br>
              <a:rPr lang="en-US" sz="2800"/>
            </a:br>
            <a:endParaRPr lang="en-US" sz="2800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04800" y="5957888"/>
            <a:ext cx="853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CC9900"/>
                </a:solidFill>
              </a:rPr>
              <a:t> </a:t>
            </a:r>
            <a:r>
              <a:rPr lang="hr-HR" sz="2800"/>
              <a:t>Dobra djela su karike koje tvore lanac ljubavi.</a:t>
            </a:r>
            <a:r>
              <a:rPr lang="en-US" sz="2800">
                <a:solidFill>
                  <a:srgbClr val="CC9900"/>
                </a:solidFill>
              </a:rPr>
              <a:t> </a:t>
            </a:r>
            <a:endParaRPr lang="en-US" sz="4000">
              <a:solidFill>
                <a:srgbClr val="CC9900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1" grpId="0"/>
      <p:bldP spid="16392" grpId="0"/>
    </p:bldLst>
  </p:timing>
</p:sld>
</file>

<file path=ppt/theme/theme1.xml><?xml version="1.0" encoding="utf-8"?>
<a:theme xmlns:a="http://schemas.openxmlformats.org/drawingml/2006/main" name="Ripple">
  <a:themeElements>
    <a:clrScheme name="Ripple 2">
      <a:dk1>
        <a:srgbClr val="3B4B5D"/>
      </a:dk1>
      <a:lt1>
        <a:srgbClr val="FFFFFF"/>
      </a:lt1>
      <a:dk2>
        <a:srgbClr val="466886"/>
      </a:dk2>
      <a:lt2>
        <a:srgbClr val="CCECFF"/>
      </a:lt2>
      <a:accent1>
        <a:srgbClr val="6D9D97"/>
      </a:accent1>
      <a:accent2>
        <a:srgbClr val="53718C"/>
      </a:accent2>
      <a:accent3>
        <a:srgbClr val="B0B9C3"/>
      </a:accent3>
      <a:accent4>
        <a:srgbClr val="DADADA"/>
      </a:accent4>
      <a:accent5>
        <a:srgbClr val="BACCC9"/>
      </a:accent5>
      <a:accent6>
        <a:srgbClr val="4A667E"/>
      </a:accent6>
      <a:hlink>
        <a:srgbClr val="99CCFF"/>
      </a:hlink>
      <a:folHlink>
        <a:srgbClr val="A97CF2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ppt/theme/themeOverride10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11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12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13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ppt/theme/themeOverride14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15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ppt/theme/themeOverride2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3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4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5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6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7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8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ppt/theme/themeOverride9.xml><?xml version="1.0" encoding="utf-8"?>
<a:themeOverride xmlns:a="http://schemas.openxmlformats.org/drawingml/2006/main">
  <a:clrScheme name="Ripple 1">
    <a:dk1>
      <a:srgbClr val="2B2B85"/>
    </a:dk1>
    <a:lt1>
      <a:srgbClr val="FFFFFF"/>
    </a:lt1>
    <a:dk2>
      <a:srgbClr val="00254A"/>
    </a:dk2>
    <a:lt2>
      <a:srgbClr val="C0C0C0"/>
    </a:lt2>
    <a:accent1>
      <a:srgbClr val="0099FF"/>
    </a:accent1>
    <a:accent2>
      <a:srgbClr val="006699"/>
    </a:accent2>
    <a:accent3>
      <a:srgbClr val="AAACB1"/>
    </a:accent3>
    <a:accent4>
      <a:srgbClr val="DADADA"/>
    </a:accent4>
    <a:accent5>
      <a:srgbClr val="AACAFF"/>
    </a:accent5>
    <a:accent6>
      <a:srgbClr val="005C8A"/>
    </a:accent6>
    <a:hlink>
      <a:srgbClr val="99CCFF"/>
    </a:hlink>
    <a:folHlink>
      <a:srgbClr val="8F8FB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</TotalTime>
  <Words>1154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Wingdings</vt:lpstr>
      <vt:lpstr>Tahoma</vt:lpstr>
      <vt:lpstr>Garamond</vt:lpstr>
      <vt:lpstr>Ripple</vt:lpstr>
      <vt:lpstr>Default Design</vt:lpstr>
      <vt:lpstr>MAJKA  TEREZA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“Riječi koje ne donose svjetlo Kristovo, unose tamu.”  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Maja</cp:lastModifiedBy>
  <cp:revision>38</cp:revision>
  <dcterms:created xsi:type="dcterms:W3CDTF">2005-11-25T17:10:34Z</dcterms:created>
  <dcterms:modified xsi:type="dcterms:W3CDTF">2012-02-27T15:45:53Z</dcterms:modified>
</cp:coreProperties>
</file>